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5" r:id="rId3"/>
    <p:sldId id="276" r:id="rId4"/>
    <p:sldId id="277" r:id="rId5"/>
    <p:sldId id="291" r:id="rId6"/>
    <p:sldId id="297" r:id="rId7"/>
    <p:sldId id="298" r:id="rId8"/>
    <p:sldId id="299" r:id="rId9"/>
    <p:sldId id="300" r:id="rId10"/>
    <p:sldId id="301" r:id="rId11"/>
    <p:sldId id="302" r:id="rId12"/>
    <p:sldId id="279" r:id="rId13"/>
    <p:sldId id="280" r:id="rId14"/>
    <p:sldId id="303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311" r:id="rId23"/>
    <p:sldId id="312" r:id="rId24"/>
    <p:sldId id="281" r:id="rId25"/>
    <p:sldId id="282" r:id="rId26"/>
    <p:sldId id="288" r:id="rId27"/>
    <p:sldId id="290" r:id="rId28"/>
    <p:sldId id="271" r:id="rId29"/>
    <p:sldId id="274" r:id="rId30"/>
    <p:sldId id="313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42" autoAdjust="0"/>
    <p:restoredTop sz="94638" autoAdjust="0"/>
  </p:normalViewPr>
  <p:slideViewPr>
    <p:cSldViewPr>
      <p:cViewPr varScale="1">
        <p:scale>
          <a:sx n="102" d="100"/>
          <a:sy n="102" d="100"/>
        </p:scale>
        <p:origin x="37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4DD047-11CF-4DBD-B013-2F1FB7E31C9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63717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alphaModFix amt="10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5076056" cy="22902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Тема №1</a:t>
            </a:r>
            <a:br>
              <a:rPr lang="ru-RU" dirty="0" smtClean="0"/>
            </a:br>
            <a:r>
              <a:rPr lang="ru-RU" b="1" dirty="0" smtClean="0"/>
              <a:t> </a:t>
            </a:r>
            <a:r>
              <a:rPr lang="ru-RU" dirty="0" smtClean="0"/>
              <a:t>Основы теории государства и права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581128"/>
          </a:xfrm>
        </p:spPr>
        <p:txBody>
          <a:bodyPr>
            <a:normAutofit/>
          </a:bodyPr>
          <a:lstStyle/>
          <a:p>
            <a:pPr marL="360363" lvl="0" indent="-360363">
              <a:spcBef>
                <a:spcPts val="0"/>
              </a:spcBef>
              <a:buNone/>
            </a:pPr>
            <a:r>
              <a:rPr lang="ru-RU" dirty="0" smtClean="0"/>
              <a:t>		    </a:t>
            </a:r>
            <a:r>
              <a:rPr lang="ru-RU" sz="3600" dirty="0" smtClean="0"/>
              <a:t>План лекции:</a:t>
            </a:r>
          </a:p>
          <a:p>
            <a:pPr marL="360363" lvl="0" indent="-360363">
              <a:spcBef>
                <a:spcPts val="0"/>
              </a:spcBef>
              <a:buFont typeface="+mj-lt"/>
              <a:buAutoNum type="arabicPeriod"/>
            </a:pPr>
            <a:r>
              <a:rPr lang="ru-RU" sz="3600" dirty="0" smtClean="0"/>
              <a:t>Понятие и структура			государства.</a:t>
            </a:r>
          </a:p>
          <a:p>
            <a:pPr marL="360363" lvl="0" indent="-360363">
              <a:spcBef>
                <a:spcPts val="0"/>
              </a:spcBef>
              <a:buFont typeface="+mj-lt"/>
              <a:buAutoNum type="arabicPeriod"/>
            </a:pPr>
            <a:r>
              <a:rPr lang="ru-RU" sz="3600" dirty="0" smtClean="0"/>
              <a:t>Понятие и признаки права.</a:t>
            </a:r>
          </a:p>
          <a:p>
            <a:pPr marL="360363" lvl="0" indent="-360363">
              <a:spcBef>
                <a:spcPts val="0"/>
              </a:spcBef>
              <a:buFont typeface="+mj-lt"/>
              <a:buAutoNum type="arabicPeriod"/>
            </a:pPr>
            <a:r>
              <a:rPr lang="ru-RU" sz="3600" dirty="0" smtClean="0"/>
              <a:t>Формы права.</a:t>
            </a:r>
          </a:p>
          <a:p>
            <a:pPr marL="360363" lvl="0" indent="-360363">
              <a:spcBef>
                <a:spcPts val="0"/>
              </a:spcBef>
              <a:buFont typeface="+mj-lt"/>
              <a:buAutoNum type="arabicPeriod"/>
            </a:pPr>
            <a:r>
              <a:rPr lang="ru-RU" sz="3600" dirty="0" smtClean="0"/>
              <a:t>Правонарушение.</a:t>
            </a:r>
          </a:p>
          <a:p>
            <a:pPr marL="360363" lvl="0" indent="-360363">
              <a:spcBef>
                <a:spcPts val="0"/>
              </a:spcBef>
              <a:buFont typeface="+mj-lt"/>
              <a:buAutoNum type="arabicPeriod"/>
            </a:pPr>
            <a:r>
              <a:rPr lang="ru-RU" sz="3600" dirty="0" smtClean="0"/>
              <a:t>Юридическая ответственность.</a:t>
            </a:r>
            <a:endParaRPr lang="ru-RU" sz="3600" dirty="0"/>
          </a:p>
        </p:txBody>
      </p:sp>
      <p:pic>
        <p:nvPicPr>
          <p:cNvPr id="1026" name="Picture 2" descr="E:\ГМУП\Правоведение\картинки по Правов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0"/>
            <a:ext cx="4038600" cy="4038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800" smtClean="0"/>
              <a:t>откуда происходит слово «право»?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dirty="0" smtClean="0"/>
              <a:t>IUS (лат.) </a:t>
            </a:r>
            <a:r>
              <a:rPr lang="ru-RU" altLang="ru-RU" dirty="0" smtClean="0"/>
              <a:t>– ПРАВО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dirty="0" smtClean="0"/>
          </a:p>
          <a:p>
            <a:pPr eaLnBrk="1" hangingPunct="1"/>
            <a:r>
              <a:rPr lang="ru-RU" altLang="ru-RU" dirty="0" smtClean="0"/>
              <a:t>IUSTITIA (лат.) </a:t>
            </a:r>
            <a:r>
              <a:rPr lang="ru-RU" altLang="ru-RU" dirty="0" smtClean="0"/>
              <a:t>–ПРАВОСУДИЕ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dirty="0" smtClean="0"/>
          </a:p>
          <a:p>
            <a:pPr eaLnBrk="1" hangingPunct="1"/>
            <a:r>
              <a:rPr lang="ru-RU" altLang="ru-RU" dirty="0" smtClean="0"/>
              <a:t> </a:t>
            </a:r>
            <a:r>
              <a:rPr lang="ru-RU" altLang="ru-RU" dirty="0" smtClean="0"/>
              <a:t>«ПРАВО </a:t>
            </a:r>
            <a:r>
              <a:rPr lang="ru-RU" altLang="ru-RU" dirty="0" smtClean="0"/>
              <a:t>ЕСТЬ НАУКА (ARS) О ДОБРОМ И </a:t>
            </a:r>
            <a:r>
              <a:rPr lang="ru-RU" altLang="ru-RU" dirty="0" smtClean="0"/>
              <a:t>СПРАВЕДЛИВОМ» (римский юрист </a:t>
            </a:r>
            <a:r>
              <a:rPr lang="ru-RU" altLang="ru-RU" dirty="0" err="1" smtClean="0"/>
              <a:t>Цельс</a:t>
            </a:r>
            <a:r>
              <a:rPr lang="ru-RU" altLang="ru-RU" dirty="0" smtClean="0"/>
              <a:t>)</a:t>
            </a:r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232172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46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Подходы к пониманию права</a:t>
            </a:r>
          </a:p>
        </p:txBody>
      </p:sp>
      <p:graphicFrame>
        <p:nvGraphicFramePr>
          <p:cNvPr id="26662" name="Group 3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222875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НОРМАТИВНЫЙ (УЗКОЕ ПОНИМАНИЕ ПРАВА)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право -это система юридических норм (правовых норм)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81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СОЦИОЛОГИЧЕСКИЙ 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право –это поведение людей, регулируемое самим правом (общественные отношения)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37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ФИЛОСОФСКИЙ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право -это мера свободы и справедливости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301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ИНТЕГРАТИВНЫЙ (ШИРОКОЕ ПОНИМАНИЕ ПРАВА)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право – это система юридических норм, опирающихся на идеи человеческой свободы и справедливости, выраженная большей частью в законодательстве и регулирующая общественные отношения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831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36712"/>
          </a:xfrm>
        </p:spPr>
        <p:txBody>
          <a:bodyPr/>
          <a:lstStyle/>
          <a:p>
            <a:r>
              <a:rPr lang="ru-RU" b="1" dirty="0" smtClean="0"/>
              <a:t>Право –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594928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u="sng" dirty="0" smtClean="0"/>
              <a:t>система юридических норм</a:t>
            </a:r>
            <a:r>
              <a:rPr lang="ru-RU" dirty="0" smtClean="0"/>
              <a:t>, т.е. общеобязательных, формально определенных правил поведения, установленных государством, определяющих виды и пределы возможного либо должного поведения субъектов.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u="sng" dirty="0" smtClean="0"/>
              <a:t>Признаки</a:t>
            </a:r>
            <a:r>
              <a:rPr lang="ru-RU" b="1" dirty="0" smtClean="0"/>
              <a:t> </a:t>
            </a:r>
            <a:r>
              <a:rPr lang="ru-RU" dirty="0" smtClean="0"/>
              <a:t>права: 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/>
              <a:t>- общеобязательность; 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/>
              <a:t>- нормативность; 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/>
              <a:t>- обеспеченность государственной властью; 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/>
              <a:t>- формальная определенность; 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/>
              <a:t>- системность.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Структура права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3600" dirty="0" smtClean="0"/>
              <a:t>отрасль</a:t>
            </a:r>
          </a:p>
          <a:p>
            <a:pPr algn="ctr">
              <a:buNone/>
            </a:pPr>
            <a:r>
              <a:rPr lang="ru-RU" sz="3600" dirty="0" err="1" smtClean="0"/>
              <a:t>подотрасль</a:t>
            </a:r>
            <a:endParaRPr lang="ru-RU" sz="3600" dirty="0" smtClean="0"/>
          </a:p>
          <a:p>
            <a:pPr algn="ctr">
              <a:buNone/>
            </a:pPr>
            <a:r>
              <a:rPr lang="ru-RU" sz="3600" dirty="0" smtClean="0"/>
              <a:t>институт</a:t>
            </a:r>
          </a:p>
          <a:p>
            <a:pPr algn="ctr">
              <a:buNone/>
            </a:pPr>
            <a:r>
              <a:rPr lang="ru-RU" sz="3600" dirty="0" err="1" smtClean="0"/>
              <a:t>субинститут</a:t>
            </a:r>
            <a:endParaRPr lang="ru-RU" sz="3600" dirty="0" smtClean="0"/>
          </a:p>
          <a:p>
            <a:pPr algn="ctr">
              <a:buNone/>
            </a:pPr>
            <a:r>
              <a:rPr lang="ru-RU" sz="3600" dirty="0" smtClean="0"/>
              <a:t>норма (правило)</a:t>
            </a:r>
          </a:p>
          <a:p>
            <a:pPr algn="ctr">
              <a:buNone/>
            </a:pPr>
            <a:endParaRPr lang="ru-RU" sz="3600" dirty="0" smtClean="0"/>
          </a:p>
          <a:p>
            <a:pPr algn="ctr">
              <a:buNone/>
            </a:pPr>
            <a:r>
              <a:rPr lang="ru-RU" sz="3600" dirty="0" smtClean="0"/>
              <a:t>гипотеза – диспозиция – санкция</a:t>
            </a:r>
          </a:p>
          <a:p>
            <a:pPr algn="ctr">
              <a:buNone/>
            </a:pPr>
            <a:r>
              <a:rPr lang="ru-RU" sz="3600" dirty="0" smtClean="0"/>
              <a:t>(«если»   –   «то»   –   «иначе»)</a:t>
            </a:r>
          </a:p>
          <a:p>
            <a:pPr>
              <a:buNone/>
            </a:pPr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2771800" y="4293096"/>
            <a:ext cx="1008112" cy="72008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644008" y="4293096"/>
            <a:ext cx="0" cy="64807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5436096" y="4293096"/>
            <a:ext cx="1080120" cy="64807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altLang="ru-RU" sz="3600" b="1" dirty="0" smtClean="0"/>
              <a:t>ВИДЫ НОРМ ПРАВА</a:t>
            </a:r>
            <a:br>
              <a:rPr lang="ru-RU" altLang="ru-RU" sz="3600" b="1" dirty="0" smtClean="0"/>
            </a:br>
            <a:r>
              <a:rPr lang="ru-RU" altLang="ru-RU" sz="2800" b="1" dirty="0" err="1" smtClean="0"/>
              <a:t>Управомочивающая</a:t>
            </a:r>
            <a:r>
              <a:rPr lang="ru-RU" altLang="ru-RU" sz="2800" b="1" dirty="0" smtClean="0"/>
              <a:t> </a:t>
            </a:r>
            <a:r>
              <a:rPr lang="ru-RU" altLang="ru-RU" sz="2800" b="1" dirty="0" smtClean="0"/>
              <a:t>(</a:t>
            </a:r>
            <a:r>
              <a:rPr lang="ru-RU" altLang="ru-RU" sz="2800" b="1" dirty="0" err="1" smtClean="0"/>
              <a:t>правоустановительная</a:t>
            </a:r>
            <a:r>
              <a:rPr lang="ru-RU" altLang="ru-RU" sz="2800" b="1" dirty="0" smtClean="0"/>
              <a:t>) норма права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dirty="0" smtClean="0"/>
          </a:p>
          <a:p>
            <a:pPr algn="ctr" eaLnBrk="1" hangingPunct="1"/>
            <a:endParaRPr lang="ru-RU" altLang="ru-RU" b="1" dirty="0" smtClean="0"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ru-RU" altLang="ru-RU" b="1" dirty="0" smtClean="0">
                <a:latin typeface="Times New Roman" panose="02020603050405020304" pitchFamily="18" charset="0"/>
              </a:rPr>
              <a:t>"Каждый </a:t>
            </a:r>
            <a:r>
              <a:rPr lang="ru-RU" altLang="ru-RU" b="1" u="sng" dirty="0" smtClean="0">
                <a:latin typeface="Times New Roman" panose="02020603050405020304" pitchFamily="18" charset="0"/>
              </a:rPr>
              <a:t>имеет право</a:t>
            </a:r>
            <a:r>
              <a:rPr lang="ru-RU" altLang="ru-RU" b="1" dirty="0" smtClean="0">
                <a:latin typeface="Times New Roman" panose="02020603050405020304" pitchFamily="18" charset="0"/>
              </a:rPr>
              <a:t> на свободу и личную </a:t>
            </a:r>
            <a:r>
              <a:rPr lang="ru-RU" altLang="ru-RU" b="1" dirty="0" smtClean="0">
                <a:latin typeface="Times New Roman" panose="02020603050405020304" pitchFamily="18" charset="0"/>
              </a:rPr>
              <a:t>неприкосновенность« (Конституция РФ)</a:t>
            </a:r>
            <a:endParaRPr lang="ru-RU" altLang="ru-RU" b="1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69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smtClean="0"/>
              <a:t>Обязывающая норма права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ru-RU" altLang="ru-RU" smtClean="0"/>
          </a:p>
          <a:p>
            <a:pPr algn="ctr" eaLnBrk="1" hangingPunct="1"/>
            <a:endParaRPr lang="ru-RU" altLang="ru-RU" b="1" smtClean="0"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ru-RU" altLang="ru-RU" b="1" smtClean="0">
                <a:latin typeface="Times New Roman" panose="02020603050405020304" pitchFamily="18" charset="0"/>
              </a:rPr>
              <a:t>«Каждый гражданин РФ </a:t>
            </a:r>
            <a:r>
              <a:rPr lang="ru-RU" altLang="ru-RU" b="1" u="sng" smtClean="0">
                <a:latin typeface="Times New Roman" panose="02020603050405020304" pitchFamily="18" charset="0"/>
              </a:rPr>
              <a:t>обязан </a:t>
            </a:r>
            <a:r>
              <a:rPr lang="ru-RU" altLang="ru-RU" b="1" smtClean="0">
                <a:latin typeface="Times New Roman" panose="02020603050405020304" pitchFamily="18" charset="0"/>
              </a:rPr>
              <a:t>платить налоги»</a:t>
            </a:r>
          </a:p>
        </p:txBody>
      </p:sp>
    </p:spTree>
    <p:extLst>
      <p:ext uri="{BB962C8B-B14F-4D97-AF65-F5344CB8AC3E}">
        <p14:creationId xmlns:p14="http://schemas.microsoft.com/office/powerpoint/2010/main" val="329272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smtClean="0"/>
              <a:t>Запрещающая норма права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  <a:p>
            <a:pPr eaLnBrk="1" hangingPunct="1"/>
            <a:endParaRPr lang="ru-RU" altLang="ru-RU" smtClean="0"/>
          </a:p>
          <a:p>
            <a:pPr algn="ctr" eaLnBrk="1" hangingPunct="1"/>
            <a:r>
              <a:rPr lang="ru-RU" altLang="ru-RU" b="1" smtClean="0"/>
              <a:t>«Какое бы то ни было вмешательство в деятельность Конституционного Суда РФ </a:t>
            </a:r>
            <a:r>
              <a:rPr lang="ru-RU" altLang="ru-RU" b="1" u="sng" smtClean="0"/>
              <a:t>не допускается</a:t>
            </a:r>
            <a:r>
              <a:rPr lang="ru-RU" altLang="ru-RU" b="1" smtClean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407927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smtClean="0"/>
              <a:t>Императивная норма права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dirty="0" smtClean="0"/>
          </a:p>
          <a:p>
            <a:pPr algn="ctr" eaLnBrk="1" hangingPunct="1"/>
            <a:r>
              <a:rPr lang="ru-RU" altLang="ru-RU" b="1" dirty="0" smtClean="0"/>
              <a:t>«Свидетель обязан явиться в суд и дать правдивые показания</a:t>
            </a:r>
            <a:r>
              <a:rPr lang="ru-RU" altLang="ru-RU" b="1" dirty="0" smtClean="0"/>
              <a:t>» (УПК РФ)</a:t>
            </a:r>
            <a:endParaRPr lang="ru-RU" alt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329608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smtClean="0"/>
              <a:t>Диспозитивная норма права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dirty="0" smtClean="0"/>
          </a:p>
          <a:p>
            <a:pPr eaLnBrk="1" hangingPunct="1"/>
            <a:endParaRPr lang="ru-RU" altLang="ru-RU" dirty="0" smtClean="0"/>
          </a:p>
          <a:p>
            <a:pPr algn="ctr" eaLnBrk="1" hangingPunct="1"/>
            <a:r>
              <a:rPr lang="ru-RU" altLang="ru-RU" b="1" dirty="0" smtClean="0">
                <a:latin typeface="Times New Roman" panose="02020603050405020304" pitchFamily="18" charset="0"/>
              </a:rPr>
              <a:t>«Если в трудовом договоре не оговорен срок его действия, то договор считается заключенным на неопределенный срок</a:t>
            </a:r>
            <a:r>
              <a:rPr lang="ru-RU" altLang="ru-RU" b="1" dirty="0" smtClean="0">
                <a:latin typeface="Times New Roman" panose="02020603050405020304" pitchFamily="18" charset="0"/>
              </a:rPr>
              <a:t>» (Трудовой кодекс РФ)</a:t>
            </a:r>
            <a:endParaRPr lang="ru-RU" altLang="ru-RU" b="1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28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smtClean="0"/>
              <a:t>Регулятивная норма права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dirty="0" smtClean="0"/>
          </a:p>
          <a:p>
            <a:pPr eaLnBrk="1" hangingPunct="1"/>
            <a:endParaRPr lang="ru-RU" altLang="ru-RU" dirty="0" smtClean="0"/>
          </a:p>
          <a:p>
            <a:pPr algn="ctr" eaLnBrk="1" hangingPunct="1"/>
            <a:r>
              <a:rPr lang="ru-RU" altLang="ru-RU" b="1" dirty="0" smtClean="0"/>
              <a:t>«Гражданский истец вправе поддерживать гражданский иск и заявлять ходатайства</a:t>
            </a:r>
            <a:r>
              <a:rPr lang="ru-RU" altLang="ru-RU" b="1" dirty="0" smtClean="0"/>
              <a:t>» (ГПК РФ)</a:t>
            </a:r>
            <a:r>
              <a:rPr lang="ru-RU" altLang="ru-RU" dirty="0" smtClean="0"/>
              <a:t> </a:t>
            </a:r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242042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836712"/>
          </a:xfrm>
        </p:spPr>
        <p:txBody>
          <a:bodyPr/>
          <a:lstStyle/>
          <a:p>
            <a:r>
              <a:rPr lang="ru-RU" b="1" dirty="0" smtClean="0"/>
              <a:t>Государство</a:t>
            </a:r>
            <a:r>
              <a:rPr lang="ru-RU" dirty="0" smtClean="0"/>
              <a:t> –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20688"/>
            <a:ext cx="8964488" cy="602128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dirty="0" smtClean="0"/>
              <a:t>это суверенная территориальная </a:t>
            </a:r>
            <a:r>
              <a:rPr lang="ru-RU" u="sng" dirty="0" smtClean="0"/>
              <a:t>организация политической власти</a:t>
            </a:r>
            <a:r>
              <a:rPr lang="ru-RU" dirty="0" smtClean="0"/>
              <a:t>, обеспечивающая с помощью права и специального государственного аппарата управление делами всего общества.</a:t>
            </a:r>
          </a:p>
          <a:p>
            <a:pPr>
              <a:spcBef>
                <a:spcPts val="0"/>
              </a:spcBef>
              <a:buNone/>
            </a:pPr>
            <a:r>
              <a:rPr lang="ru-RU" u="sng" dirty="0" smtClean="0"/>
              <a:t>Признаки</a:t>
            </a:r>
            <a:r>
              <a:rPr lang="ru-RU" b="1" dirty="0" smtClean="0"/>
              <a:t> </a:t>
            </a:r>
            <a:r>
              <a:rPr lang="ru-RU" dirty="0" smtClean="0"/>
              <a:t>государства: 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/>
              <a:t>территория и ее границы,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/>
              <a:t>публичная власть, - суверенитет,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/>
              <a:t>правовая система,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/>
              <a:t>система налогов и сборов, бюджет, казна,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/>
              <a:t>легальное принуждение,</a:t>
            </a:r>
          </a:p>
          <a:p>
            <a:pPr>
              <a:spcBef>
                <a:spcPts val="0"/>
              </a:spcBef>
              <a:buFontTx/>
              <a:buChar char="-"/>
            </a:pPr>
            <a:r>
              <a:rPr lang="ru-RU" dirty="0" smtClean="0"/>
              <a:t>государственные символы.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smtClean="0"/>
              <a:t>Охранительная норма права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ru-RU" altLang="ru-RU" dirty="0" smtClean="0"/>
          </a:p>
          <a:p>
            <a:pPr algn="ctr" eaLnBrk="1" hangingPunct="1"/>
            <a:r>
              <a:rPr lang="ru-RU" altLang="ru-RU" b="1" dirty="0" smtClean="0">
                <a:latin typeface="Times New Roman" panose="02020603050405020304" pitchFamily="18" charset="0"/>
              </a:rPr>
              <a:t>«Убийство, то есть умышленное причинение смерти другому человеку, - наказывается лишением свободы на срок от шести до пятнадцати лет</a:t>
            </a:r>
            <a:r>
              <a:rPr lang="ru-RU" altLang="ru-RU" b="1" dirty="0" smtClean="0">
                <a:latin typeface="Times New Roman" panose="02020603050405020304" pitchFamily="18" charset="0"/>
              </a:rPr>
              <a:t>» (УК РФ)</a:t>
            </a:r>
            <a:endParaRPr lang="ru-RU" altLang="ru-RU" b="1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18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 smtClean="0"/>
              <a:t>Норма - дефиниция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  <a:p>
            <a:pPr eaLnBrk="1" hangingPunct="1"/>
            <a:endParaRPr lang="ru-RU" altLang="ru-RU" smtClean="0"/>
          </a:p>
          <a:p>
            <a:pPr algn="ctr" eaLnBrk="1" hangingPunct="1"/>
            <a:r>
              <a:rPr lang="ru-RU" altLang="ru-RU" b="1" smtClean="0">
                <a:latin typeface="Times New Roman" panose="02020603050405020304" pitchFamily="18" charset="0"/>
              </a:rPr>
              <a:t>Ст.14 УК РФ: «Преступлением признается виновно совершенное общественно опасное деяние, запрещенное настоящим Кодексом под угрозой наказания»</a:t>
            </a:r>
          </a:p>
        </p:txBody>
      </p:sp>
    </p:spTree>
    <p:extLst>
      <p:ext uri="{BB962C8B-B14F-4D97-AF65-F5344CB8AC3E}">
        <p14:creationId xmlns:p14="http://schemas.microsoft.com/office/powerpoint/2010/main" val="185207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Структура нормы права</a:t>
            </a:r>
          </a:p>
        </p:txBody>
      </p:sp>
      <p:graphicFrame>
        <p:nvGraphicFramePr>
          <p:cNvPr id="64535" name="Group 23"/>
          <p:cNvGraphicFramePr>
            <a:graphicFrameLocks noGrp="1"/>
          </p:cNvGraphicFramePr>
          <p:nvPr>
            <p:ph idx="1"/>
          </p:nvPr>
        </p:nvGraphicFramePr>
        <p:xfrm>
          <a:off x="762000" y="2225675"/>
          <a:ext cx="7696200" cy="2644775"/>
        </p:xfrm>
        <a:graphic>
          <a:graphicData uri="http://schemas.openxmlformats.org/drawingml/2006/table">
            <a:tbl>
              <a:tblPr/>
              <a:tblGrid>
                <a:gridCol w="256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29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гипотеза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диспозиция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санкция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17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условия действия нормы права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возможное или должное поведение субъекта при наличии условия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мера наказания в случае нарушения нормы права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957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b="1" smtClean="0">
                <a:latin typeface="Times New Roman" panose="02020603050405020304" pitchFamily="18" charset="0"/>
              </a:rPr>
              <a:t>Логические элементы структуры нормы права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ru-RU" altLang="ru-RU" smtClean="0">
                <a:latin typeface="Times New Roman" panose="02020603050405020304" pitchFamily="18" charset="0"/>
              </a:rPr>
              <a:t>«</a:t>
            </a:r>
            <a:r>
              <a:rPr lang="ru-RU" altLang="ru-RU" b="1" smtClean="0">
                <a:solidFill>
                  <a:schemeClr val="tx2"/>
                </a:solidFill>
                <a:latin typeface="Times New Roman" panose="02020603050405020304" pitchFamily="18" charset="0"/>
              </a:rPr>
              <a:t>Если</a:t>
            </a:r>
            <a:r>
              <a:rPr lang="ru-RU" altLang="ru-RU" smtClean="0">
                <a:latin typeface="Times New Roman" panose="02020603050405020304" pitchFamily="18" charset="0"/>
              </a:rPr>
              <a:t> иное не предусмотрено договором купли-продажи, </a:t>
            </a:r>
            <a:r>
              <a:rPr lang="ru-RU" altLang="ru-RU" b="1" smtClean="0">
                <a:solidFill>
                  <a:schemeClr val="tx2"/>
                </a:solidFill>
                <a:latin typeface="Times New Roman" panose="02020603050405020304" pitchFamily="18" charset="0"/>
              </a:rPr>
              <a:t>то</a:t>
            </a:r>
            <a:r>
              <a:rPr lang="ru-RU" altLang="ru-RU" smtClean="0">
                <a:latin typeface="Times New Roman" panose="02020603050405020304" pitchFamily="18" charset="0"/>
              </a:rPr>
              <a:t> продавец обязан одновременно с передачей вещи передать покупателю ее принадлежности и документы, </a:t>
            </a:r>
            <a:r>
              <a:rPr lang="ru-RU" altLang="ru-RU" b="1" smtClean="0">
                <a:solidFill>
                  <a:schemeClr val="tx2"/>
                </a:solidFill>
                <a:latin typeface="Times New Roman" panose="02020603050405020304" pitchFamily="18" charset="0"/>
              </a:rPr>
              <a:t>иначе</a:t>
            </a:r>
            <a:r>
              <a:rPr lang="ru-RU" altLang="ru-RU" smtClean="0">
                <a:latin typeface="Times New Roman" panose="02020603050405020304" pitchFamily="18" charset="0"/>
              </a:rPr>
              <a:t> к нему будут применены меры государственного воздействия, направленные на защиту прав покупателя» </a:t>
            </a:r>
          </a:p>
        </p:txBody>
      </p:sp>
    </p:spTree>
    <p:extLst>
      <p:ext uri="{BB962C8B-B14F-4D97-AF65-F5344CB8AC3E}">
        <p14:creationId xmlns:p14="http://schemas.microsoft.com/office/powerpoint/2010/main" val="346427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b="1" dirty="0" smtClean="0"/>
              <a:t>Формы права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805264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правовой обычай,</a:t>
            </a:r>
          </a:p>
          <a:p>
            <a:pPr algn="ctr"/>
            <a:r>
              <a:rPr lang="ru-RU" dirty="0" smtClean="0"/>
              <a:t>нормативный договор,</a:t>
            </a:r>
          </a:p>
          <a:p>
            <a:pPr algn="ctr"/>
            <a:r>
              <a:rPr lang="ru-RU" dirty="0" smtClean="0"/>
              <a:t>юридический прецедент,</a:t>
            </a:r>
          </a:p>
          <a:p>
            <a:pPr algn="ctr"/>
            <a:r>
              <a:rPr lang="ru-RU" dirty="0" smtClean="0"/>
              <a:t>правовая доктрина (наука),</a:t>
            </a:r>
          </a:p>
          <a:p>
            <a:pPr algn="ctr"/>
            <a:r>
              <a:rPr lang="ru-RU" dirty="0" smtClean="0"/>
              <a:t>нормативный правовой акт.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		  законы         подзаконные акты</a:t>
            </a:r>
          </a:p>
          <a:p>
            <a:pPr>
              <a:buNone/>
            </a:pPr>
            <a:r>
              <a:rPr lang="ru-RU" dirty="0" smtClean="0"/>
              <a:t>федеральные     +                              +</a:t>
            </a:r>
          </a:p>
          <a:p>
            <a:pPr>
              <a:buNone/>
            </a:pPr>
            <a:r>
              <a:rPr lang="ru-RU" dirty="0" smtClean="0"/>
              <a:t>субъектов РФ     </a:t>
            </a:r>
            <a:r>
              <a:rPr lang="ru-RU" sz="2000" dirty="0" smtClean="0"/>
              <a:t> </a:t>
            </a:r>
            <a:r>
              <a:rPr lang="ru-RU" dirty="0" smtClean="0"/>
              <a:t>+                             </a:t>
            </a:r>
            <a:r>
              <a:rPr lang="ru-RU" sz="2000" dirty="0" smtClean="0"/>
              <a:t>  </a:t>
            </a:r>
            <a:r>
              <a:rPr lang="ru-RU" dirty="0" smtClean="0"/>
              <a:t>+</a:t>
            </a:r>
          </a:p>
          <a:p>
            <a:pPr>
              <a:buNone/>
            </a:pPr>
            <a:r>
              <a:rPr lang="ru-RU" dirty="0" smtClean="0"/>
              <a:t>муниципальные                                </a:t>
            </a:r>
            <a:r>
              <a:rPr lang="ru-RU" sz="2000" dirty="0" smtClean="0"/>
              <a:t> </a:t>
            </a:r>
            <a:r>
              <a:rPr lang="ru-RU" dirty="0" smtClean="0"/>
              <a:t>+</a:t>
            </a:r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3059832" y="3717032"/>
            <a:ext cx="1008112" cy="72008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5220072" y="3717032"/>
            <a:ext cx="1080120" cy="64807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78098"/>
          </a:xfrm>
        </p:spPr>
        <p:txBody>
          <a:bodyPr/>
          <a:lstStyle/>
          <a:p>
            <a:r>
              <a:rPr lang="ru-RU" dirty="0" smtClean="0"/>
              <a:t>Федеральные НПА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892480" cy="6021288"/>
          </a:xfrm>
        </p:spPr>
        <p:txBody>
          <a:bodyPr>
            <a:noAutofit/>
          </a:bodyPr>
          <a:lstStyle/>
          <a:p>
            <a:pPr marL="571500" indent="-571500">
              <a:spcBef>
                <a:spcPts val="0"/>
              </a:spcBef>
              <a:buNone/>
            </a:pPr>
            <a:r>
              <a:rPr lang="en-US" sz="3400" dirty="0" smtClean="0"/>
              <a:t>I</a:t>
            </a:r>
            <a:r>
              <a:rPr lang="ru-RU" sz="3400" dirty="0" smtClean="0"/>
              <a:t>. Законы:</a:t>
            </a:r>
          </a:p>
          <a:p>
            <a:pPr>
              <a:spcBef>
                <a:spcPts val="0"/>
              </a:spcBef>
              <a:buNone/>
            </a:pPr>
            <a:r>
              <a:rPr lang="ru-RU" sz="3400" dirty="0" smtClean="0"/>
              <a:t>- основной закон (Конституция РФ) и законы о поправках к ней;</a:t>
            </a:r>
          </a:p>
          <a:p>
            <a:pPr>
              <a:spcBef>
                <a:spcPts val="0"/>
              </a:spcBef>
              <a:buNone/>
            </a:pPr>
            <a:r>
              <a:rPr lang="ru-RU" sz="3400" dirty="0" smtClean="0"/>
              <a:t>- федеральные конституционные законы РФ (ФКЗ);</a:t>
            </a:r>
          </a:p>
          <a:p>
            <a:pPr>
              <a:spcBef>
                <a:spcPts val="0"/>
              </a:spcBef>
              <a:buNone/>
            </a:pPr>
            <a:r>
              <a:rPr lang="ru-RU" sz="3400" dirty="0" smtClean="0"/>
              <a:t>- федеральные законы РФ (ФЗ).</a:t>
            </a:r>
          </a:p>
          <a:p>
            <a:pPr marL="571500" indent="-571500">
              <a:spcBef>
                <a:spcPts val="0"/>
              </a:spcBef>
              <a:buNone/>
            </a:pPr>
            <a:r>
              <a:rPr lang="en-US" sz="3400" dirty="0" smtClean="0"/>
              <a:t>II</a:t>
            </a:r>
            <a:r>
              <a:rPr lang="ru-RU" sz="3400" dirty="0" smtClean="0"/>
              <a:t>. Подзаконные акты:</a:t>
            </a:r>
          </a:p>
          <a:p>
            <a:pPr marL="571500" indent="-571500">
              <a:spcBef>
                <a:spcPts val="0"/>
              </a:spcBef>
              <a:buNone/>
            </a:pPr>
            <a:r>
              <a:rPr lang="ru-RU" sz="3400" dirty="0" smtClean="0"/>
              <a:t>- указы и распоряжения Президента РФ,</a:t>
            </a:r>
          </a:p>
          <a:p>
            <a:pPr marL="571500" indent="-571500">
              <a:spcBef>
                <a:spcPts val="0"/>
              </a:spcBef>
              <a:buNone/>
            </a:pPr>
            <a:r>
              <a:rPr lang="ru-RU" sz="3400" dirty="0" smtClean="0"/>
              <a:t>- постановления и распоряжения Правительства, </a:t>
            </a:r>
          </a:p>
          <a:p>
            <a:pPr marL="571500" indent="-571500">
              <a:spcBef>
                <a:spcPts val="0"/>
              </a:spcBef>
              <a:buNone/>
            </a:pPr>
            <a:r>
              <a:rPr lang="ru-RU" sz="3400" dirty="0" smtClean="0"/>
              <a:t>- акты министерств, агентств и служб.</a:t>
            </a:r>
            <a:endParaRPr lang="ru-RU" sz="3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b="1" dirty="0" smtClean="0"/>
              <a:t>Правонарушение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08720"/>
            <a:ext cx="8820472" cy="3600400"/>
          </a:xfrm>
        </p:spPr>
        <p:txBody>
          <a:bodyPr>
            <a:normAutofit lnSpcReduction="10000"/>
          </a:bodyPr>
          <a:lstStyle/>
          <a:p>
            <a:pPr marL="571500" indent="-571500">
              <a:spcBef>
                <a:spcPts val="0"/>
              </a:spcBef>
              <a:buNone/>
            </a:pPr>
            <a:r>
              <a:rPr lang="ru-RU" sz="3600" dirty="0" smtClean="0"/>
              <a:t>– это деяние субъекта права: </a:t>
            </a:r>
          </a:p>
          <a:p>
            <a:pPr marL="571500" indent="-571500">
              <a:spcBef>
                <a:spcPts val="0"/>
              </a:spcBef>
              <a:buNone/>
            </a:pPr>
            <a:r>
              <a:rPr lang="ru-RU" sz="3600" dirty="0" smtClean="0"/>
              <a:t>	а) виновное, </a:t>
            </a:r>
          </a:p>
          <a:p>
            <a:pPr marL="571500" indent="-571500">
              <a:spcBef>
                <a:spcPts val="0"/>
              </a:spcBef>
              <a:buNone/>
            </a:pPr>
            <a:r>
              <a:rPr lang="ru-RU" sz="3600" dirty="0" smtClean="0"/>
              <a:t>	б) противоправное (противозаконное), </a:t>
            </a:r>
          </a:p>
          <a:p>
            <a:pPr marL="571500" indent="-571500">
              <a:spcBef>
                <a:spcPts val="0"/>
              </a:spcBef>
              <a:buNone/>
            </a:pPr>
            <a:r>
              <a:rPr lang="ru-RU" sz="3600" dirty="0" smtClean="0"/>
              <a:t>	в) причиняющее вред (отдельным лицам, обществу или государству) и </a:t>
            </a:r>
          </a:p>
          <a:p>
            <a:pPr marL="571500" indent="-571500">
              <a:spcBef>
                <a:spcPts val="0"/>
              </a:spcBef>
              <a:buNone/>
            </a:pPr>
            <a:r>
              <a:rPr lang="ru-RU" sz="3600" dirty="0" smtClean="0"/>
              <a:t>	г) влекущее за собой юридическую ответственность (в т.ч. наказание).</a:t>
            </a:r>
            <a:endParaRPr lang="ru-RU" sz="36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7544" y="4581128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Состав правонарушения: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323528" y="5373216"/>
            <a:ext cx="8820472" cy="1484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1) объект, 	2) объективная сторона, 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3) субъект,	4) субъективная сторона.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b="1" dirty="0" smtClean="0"/>
              <a:t>Юридическая ответственность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08720"/>
            <a:ext cx="8820472" cy="2016224"/>
          </a:xfrm>
        </p:spPr>
        <p:txBody>
          <a:bodyPr>
            <a:normAutofit/>
          </a:bodyPr>
          <a:lstStyle/>
          <a:p>
            <a:pPr marL="571500" indent="-571500">
              <a:spcBef>
                <a:spcPts val="0"/>
              </a:spcBef>
              <a:buNone/>
            </a:pPr>
            <a:r>
              <a:rPr lang="ru-RU" sz="3600" dirty="0" smtClean="0"/>
              <a:t>– это неблагоприятные последствия, налагаемые на субъекта правонарушения органами власти.</a:t>
            </a:r>
            <a:endParaRPr lang="ru-RU" sz="36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7544" y="2996952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Цели</a:t>
            </a:r>
            <a:r>
              <a:rPr kumimoji="0" lang="ru-RU" sz="4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ответственности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0" y="3717032"/>
            <a:ext cx="9144000" cy="292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71500" lvl="0" indent="-571500">
              <a:spcBef>
                <a:spcPts val="1200"/>
              </a:spcBef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1) </a:t>
            </a:r>
            <a:r>
              <a:rPr lang="ru-RU" sz="3600" dirty="0" err="1" smtClean="0"/>
              <a:t>правовосстановительная</a:t>
            </a:r>
            <a:r>
              <a:rPr lang="ru-RU" sz="3600" dirty="0" smtClean="0"/>
              <a:t>, или компенсационная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	</a:t>
            </a:r>
          </a:p>
          <a:p>
            <a:pPr marL="571500" lvl="0" indent="-571500">
              <a:spcBef>
                <a:spcPts val="1200"/>
              </a:spcBef>
            </a:pPr>
            <a:r>
              <a:rPr lang="ru-RU" sz="3600" dirty="0" smtClean="0"/>
              <a:t>	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2) </a:t>
            </a:r>
            <a:r>
              <a:rPr kumimoji="0" lang="ru-RU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исправительно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</a:t>
            </a:r>
            <a:r>
              <a:rPr lang="ru-RU" sz="3600" dirty="0" smtClean="0"/>
              <a:t>воспитательная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</a:p>
          <a:p>
            <a:pPr marL="571500" lvl="0" indent="-571500">
              <a:spcBef>
                <a:spcPts val="1200"/>
              </a:spcBef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3) </a:t>
            </a:r>
            <a:r>
              <a:rPr lang="ru-RU" sz="3600" dirty="0" smtClean="0"/>
              <a:t>превентивная, или предупредительная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2"/>
            <a:ext cx="8892480" cy="5661248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3600" dirty="0" smtClean="0"/>
              <a:t>На каких трех уровнях располагается в России публичная власть?</a:t>
            </a:r>
          </a:p>
          <a:p>
            <a:pPr marL="514350" indent="-514350">
              <a:buAutoNum type="arabicPeriod"/>
            </a:pPr>
            <a:r>
              <a:rPr lang="ru-RU" sz="3600" dirty="0" smtClean="0"/>
              <a:t>Как называются три ветви власти?</a:t>
            </a:r>
          </a:p>
          <a:p>
            <a:pPr marL="514350" indent="-514350">
              <a:buAutoNum type="arabicPeriod"/>
            </a:pPr>
            <a:r>
              <a:rPr lang="ru-RU" sz="3600" dirty="0" smtClean="0"/>
              <a:t>Как называется парламент России?</a:t>
            </a:r>
          </a:p>
          <a:p>
            <a:pPr marL="514350" indent="-514350">
              <a:buAutoNum type="arabicPeriod"/>
            </a:pPr>
            <a:r>
              <a:rPr lang="ru-RU" sz="3600" dirty="0" smtClean="0"/>
              <a:t>Какие органы власти подчинены Правительству РФ?</a:t>
            </a:r>
          </a:p>
          <a:p>
            <a:pPr marL="514350" indent="-514350">
              <a:buAutoNum type="arabicPeriod"/>
            </a:pPr>
            <a:r>
              <a:rPr lang="ru-RU" sz="3600" dirty="0" smtClean="0"/>
              <a:t>Как именуются высшие суды России?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sz="3600" dirty="0" smtClean="0"/>
              <a:t>Что такое право?</a:t>
            </a:r>
          </a:p>
          <a:p>
            <a:pPr marL="514350" indent="-514350">
              <a:buNone/>
            </a:pP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892480" cy="52578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ru-RU" sz="3600" dirty="0" smtClean="0"/>
              <a:t>Из чего состоит правовая норма?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ru-RU" sz="3600" dirty="0" smtClean="0"/>
              <a:t>На какие две основные группы делятся НПА?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ru-RU" sz="3600" dirty="0" smtClean="0"/>
              <a:t>Какими бывают федеральные законы?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ru-RU" sz="3600" dirty="0" smtClean="0"/>
              <a:t>Как называются подзаконные нормативные правовые акты?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ru-RU" sz="3600" dirty="0" smtClean="0"/>
              <a:t>Каков состав правонарушения?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ru-RU" sz="3600" dirty="0" smtClean="0"/>
              <a:t>Сколько основных целей у ответственности?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363272" cy="23488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Уровни публичной </a:t>
            </a:r>
            <a:br>
              <a:rPr lang="ru-RU" dirty="0" smtClean="0"/>
            </a:br>
            <a:r>
              <a:rPr lang="ru-RU" dirty="0" smtClean="0"/>
              <a:t>(государственной и муниципальной) власти </a:t>
            </a:r>
            <a:br>
              <a:rPr lang="ru-RU" dirty="0" smtClean="0"/>
            </a:br>
            <a:r>
              <a:rPr lang="ru-RU" dirty="0" smtClean="0"/>
              <a:t>(для федерации)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10234" t="19840" r="3668" b="28088"/>
          <a:stretch>
            <a:fillRect/>
          </a:stretch>
        </p:blipFill>
        <p:spPr bwMode="auto">
          <a:xfrm>
            <a:off x="0" y="2420888"/>
            <a:ext cx="9144000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Темы сообщений, докладов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algn="just"/>
            <a:r>
              <a:rPr lang="ru-RU" dirty="0" smtClean="0"/>
              <a:t>1. Правовой обычай как источник права</a:t>
            </a:r>
          </a:p>
          <a:p>
            <a:pPr algn="just"/>
            <a:r>
              <a:rPr lang="ru-RU" dirty="0" smtClean="0"/>
              <a:t>2. Место судебного прецедента в российской правовой системе</a:t>
            </a:r>
          </a:p>
          <a:p>
            <a:pPr algn="just"/>
            <a:r>
              <a:rPr lang="ru-RU" dirty="0" smtClean="0"/>
              <a:t>3. Виды правонарушений в Российской Федерации (с примерами)</a:t>
            </a:r>
          </a:p>
          <a:p>
            <a:pPr algn="just"/>
            <a:r>
              <a:rPr lang="ru-RU" dirty="0" smtClean="0"/>
              <a:t>4. Юридическая ответственность за различные </a:t>
            </a:r>
            <a:r>
              <a:rPr lang="ru-RU" smtClean="0"/>
              <a:t>виды правонарушений.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4602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Ветви власти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А. Законодательная</a:t>
            </a:r>
          </a:p>
          <a:p>
            <a:pPr>
              <a:buNone/>
            </a:pPr>
            <a:r>
              <a:rPr lang="ru-RU" b="1" dirty="0" smtClean="0"/>
              <a:t>(представительная)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				Б. Исполнительная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 algn="r">
              <a:buNone/>
            </a:pPr>
            <a:r>
              <a:rPr lang="ru-RU" b="1" dirty="0" smtClean="0"/>
              <a:t>							В. Судебная</a:t>
            </a:r>
            <a:endParaRPr lang="ru-RU" b="1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2771800" y="1196752"/>
            <a:ext cx="360040" cy="57606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644008" y="1196752"/>
            <a:ext cx="0" cy="230425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6084168" y="1196752"/>
            <a:ext cx="1584176" cy="403244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3" descr="kvw1XkFaaEk"/>
          <p:cNvPicPr>
            <a:picLocks noChangeAspect="1" noChangeArrowheads="1"/>
          </p:cNvPicPr>
          <p:nvPr/>
        </p:nvPicPr>
        <p:blipFill>
          <a:blip r:embed="rId2" cstate="print">
            <a:lum bright="-30000" contrast="60000"/>
          </a:blip>
          <a:srcRect r="3537"/>
          <a:stretch>
            <a:fillRect/>
          </a:stretch>
        </p:blipFill>
        <p:spPr bwMode="auto">
          <a:xfrm>
            <a:off x="-3175" y="692150"/>
            <a:ext cx="8823647" cy="511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3068638"/>
            <a:ext cx="1908175" cy="266382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7380288" y="3068638"/>
            <a:ext cx="1763712" cy="266382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1268759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Заголовок 3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spc="-10" noProof="0" dirty="0" smtClean="0">
                <a:latin typeface="+mj-lt"/>
                <a:ea typeface="+mj-ea"/>
                <a:cs typeface="+mj-cs"/>
              </a:rPr>
              <a:t>Система высшей власти в РФ</a:t>
            </a:r>
            <a:r>
              <a:rPr kumimoji="0" lang="ru-RU" sz="4400" b="0" i="0" u="none" strike="noStrike" kern="1200" cap="none" spc="-1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4400" b="0" i="0" u="none" strike="noStrike" kern="1200" cap="none" spc="-1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Заголовок 3"/>
          <p:cNvSpPr txBox="1">
            <a:spLocks/>
          </p:cNvSpPr>
          <p:nvPr/>
        </p:nvSpPr>
        <p:spPr>
          <a:xfrm>
            <a:off x="0" y="57150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i="1" u="sng" spc="-10" dirty="0" err="1" smtClean="0">
                <a:latin typeface="+mj-lt"/>
                <a:ea typeface="+mj-ea"/>
                <a:cs typeface="+mj-cs"/>
              </a:rPr>
              <a:t>ознакомительно</a:t>
            </a:r>
            <a:r>
              <a:rPr kumimoji="0" lang="ru-RU" sz="4400" b="0" i="1" u="sng" strike="noStrike" kern="1200" cap="none" spc="-1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4400" b="0" i="1" u="sng" strike="noStrike" kern="1200" cap="none" spc="-1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spc="-10" dirty="0" smtClean="0">
                <a:latin typeface="+mj-lt"/>
                <a:ea typeface="+mj-ea"/>
                <a:cs typeface="+mj-cs"/>
              </a:rPr>
              <a:t>Уровни и ветви власти в РФ</a:t>
            </a:r>
            <a:r>
              <a:rPr kumimoji="0" lang="ru-RU" sz="4400" b="0" i="0" u="none" strike="noStrike" kern="1200" cap="none" spc="-1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4400" b="0" i="0" u="none" strike="noStrike" kern="1200" cap="none" spc="-1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contrast="40000"/>
          </a:blip>
          <a:srcRect l="20209" t="28240" r="20467" b="61260"/>
          <a:stretch>
            <a:fillRect/>
          </a:stretch>
        </p:blipFill>
        <p:spPr bwMode="auto">
          <a:xfrm>
            <a:off x="0" y="908720"/>
            <a:ext cx="9113306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spc="-10" dirty="0" smtClean="0">
                <a:latin typeface="+mj-lt"/>
                <a:ea typeface="+mj-ea"/>
                <a:cs typeface="+mj-cs"/>
              </a:rPr>
              <a:t>Уровни и ветви власти в РФ</a:t>
            </a:r>
            <a:r>
              <a:rPr kumimoji="0" lang="ru-RU" sz="4400" b="0" i="0" u="none" strike="noStrike" kern="1200" cap="none" spc="-1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4400" b="0" i="0" u="none" strike="noStrike" kern="1200" cap="none" spc="-1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contrast="40000"/>
          </a:blip>
          <a:srcRect l="20209" t="28240" r="20467" b="36510"/>
          <a:stretch>
            <a:fillRect/>
          </a:stretch>
        </p:blipFill>
        <p:spPr bwMode="auto">
          <a:xfrm>
            <a:off x="0" y="908720"/>
            <a:ext cx="9113306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spc="-10" dirty="0" smtClean="0">
                <a:latin typeface="+mj-lt"/>
                <a:ea typeface="+mj-ea"/>
                <a:cs typeface="+mj-cs"/>
              </a:rPr>
              <a:t>Уровни и ветви власти в РФ</a:t>
            </a:r>
            <a:r>
              <a:rPr kumimoji="0" lang="ru-RU" sz="4400" b="0" i="0" u="none" strike="noStrike" kern="1200" cap="none" spc="-1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4400" b="0" i="0" u="none" strike="noStrike" kern="1200" cap="none" spc="-1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contrast="40000"/>
          </a:blip>
          <a:srcRect l="20209" t="28240" r="20467" b="23011"/>
          <a:stretch>
            <a:fillRect/>
          </a:stretch>
        </p:blipFill>
        <p:spPr bwMode="auto">
          <a:xfrm>
            <a:off x="0" y="908720"/>
            <a:ext cx="9113306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spc="-10" dirty="0" smtClean="0">
                <a:latin typeface="+mj-lt"/>
                <a:ea typeface="+mj-ea"/>
                <a:cs typeface="+mj-cs"/>
              </a:rPr>
              <a:t>Уровни и ветви власти в РФ</a:t>
            </a:r>
            <a:r>
              <a:rPr kumimoji="0" lang="ru-RU" sz="4400" b="0" i="0" u="none" strike="noStrike" kern="1200" cap="none" spc="-1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4400" b="0" i="0" u="none" strike="noStrike" kern="1200" cap="none" spc="-1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contrast="40000"/>
          </a:blip>
          <a:srcRect l="20209" t="28240" r="20467" b="13801"/>
          <a:stretch>
            <a:fillRect/>
          </a:stretch>
        </p:blipFill>
        <p:spPr bwMode="auto">
          <a:xfrm>
            <a:off x="0" y="908720"/>
            <a:ext cx="9113306" cy="5564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735</Words>
  <Application>Microsoft Office PowerPoint</Application>
  <PresentationFormat>Экран (4:3)</PresentationFormat>
  <Paragraphs>158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5" baseType="lpstr">
      <vt:lpstr>Arial</vt:lpstr>
      <vt:lpstr>Calibri</vt:lpstr>
      <vt:lpstr>Times New Roman</vt:lpstr>
      <vt:lpstr>Wingdings</vt:lpstr>
      <vt:lpstr>Тема Office</vt:lpstr>
      <vt:lpstr>Тема №1  Основы теории государства и права  </vt:lpstr>
      <vt:lpstr>Государство – </vt:lpstr>
      <vt:lpstr>Уровни публичной  (государственной и муниципальной) власти  (для федерации)</vt:lpstr>
      <vt:lpstr>Ветви власти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откуда происходит слово «право»?</vt:lpstr>
      <vt:lpstr>Подходы к пониманию права</vt:lpstr>
      <vt:lpstr>Право – </vt:lpstr>
      <vt:lpstr>Структура права</vt:lpstr>
      <vt:lpstr>ВИДЫ НОРМ ПРАВА Управомочивающая (правоустановительная) норма права</vt:lpstr>
      <vt:lpstr>Обязывающая норма права</vt:lpstr>
      <vt:lpstr>Запрещающая норма права</vt:lpstr>
      <vt:lpstr>Императивная норма права</vt:lpstr>
      <vt:lpstr>Диспозитивная норма права</vt:lpstr>
      <vt:lpstr>Регулятивная норма права</vt:lpstr>
      <vt:lpstr>Охранительная норма права</vt:lpstr>
      <vt:lpstr>Норма - дефиниция</vt:lpstr>
      <vt:lpstr>Структура нормы права</vt:lpstr>
      <vt:lpstr>Логические элементы структуры нормы права</vt:lpstr>
      <vt:lpstr>Формы права</vt:lpstr>
      <vt:lpstr>Федеральные НПА</vt:lpstr>
      <vt:lpstr>Правонарушение</vt:lpstr>
      <vt:lpstr>Юридическая ответственность</vt:lpstr>
      <vt:lpstr>Вопросы:</vt:lpstr>
      <vt:lpstr>Вопросы:</vt:lpstr>
      <vt:lpstr>Темы сообщений, докладов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Уголовное право</dc:title>
  <dc:creator>Владимир</dc:creator>
  <cp:lastModifiedBy>admin</cp:lastModifiedBy>
  <cp:revision>87</cp:revision>
  <dcterms:created xsi:type="dcterms:W3CDTF">2017-08-28T20:09:57Z</dcterms:created>
  <dcterms:modified xsi:type="dcterms:W3CDTF">2019-09-11T10:08:49Z</dcterms:modified>
</cp:coreProperties>
</file>